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3" r:id="rId2"/>
    <p:sldId id="301" r:id="rId3"/>
    <p:sldId id="259" r:id="rId4"/>
    <p:sldId id="341" r:id="rId5"/>
    <p:sldId id="260" r:id="rId6"/>
    <p:sldId id="261" r:id="rId7"/>
    <p:sldId id="262" r:id="rId8"/>
    <p:sldId id="263" r:id="rId9"/>
    <p:sldId id="264" r:id="rId10"/>
    <p:sldId id="342" r:id="rId11"/>
    <p:sldId id="265" r:id="rId12"/>
    <p:sldId id="343" r:id="rId13"/>
    <p:sldId id="266" r:id="rId14"/>
    <p:sldId id="344" r:id="rId15"/>
    <p:sldId id="267" r:id="rId16"/>
    <p:sldId id="345" r:id="rId17"/>
    <p:sldId id="268" r:id="rId18"/>
    <p:sldId id="346" r:id="rId19"/>
    <p:sldId id="269" r:id="rId20"/>
    <p:sldId id="270" r:id="rId21"/>
    <p:sldId id="271" r:id="rId22"/>
    <p:sldId id="272" r:id="rId23"/>
    <p:sldId id="273" r:id="rId24"/>
    <p:sldId id="274" r:id="rId25"/>
    <p:sldId id="347" r:id="rId26"/>
    <p:sldId id="275" r:id="rId27"/>
    <p:sldId id="276" r:id="rId28"/>
    <p:sldId id="348" r:id="rId29"/>
    <p:sldId id="277" r:id="rId30"/>
    <p:sldId id="349" r:id="rId31"/>
    <p:sldId id="278" r:id="rId32"/>
    <p:sldId id="279" r:id="rId33"/>
    <p:sldId id="280" r:id="rId34"/>
    <p:sldId id="350" r:id="rId35"/>
    <p:sldId id="281" r:id="rId36"/>
    <p:sldId id="351" r:id="rId37"/>
    <p:sldId id="28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2E6"/>
    <a:srgbClr val="2E89C2"/>
    <a:srgbClr val="1765D9"/>
    <a:srgbClr val="2955C7"/>
    <a:srgbClr val="241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BB26-5339-C7F8-00BC-B97F1A2E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IN" sz="1600" dirty="0">
                <a:effectLst/>
                <a:latin typeface="Helvetica Neue" panose="02000503000000020004" pitchFamily="2" charset="0"/>
              </a:rPr>
            </a:br>
            <a:r>
              <a:rPr lang="en-IN" sz="54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Exploring</a:t>
            </a:r>
            <a:r>
              <a:rPr lang="en-IN" sz="54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54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Machine Learning Algorithms</a:t>
            </a:r>
            <a:br>
              <a:rPr lang="en-IN" sz="4000" dirty="0">
                <a:effectLst/>
                <a:latin typeface="Helvetica Neue" panose="02000503000000020004" pitchFamily="2" charset="0"/>
              </a:rPr>
            </a:br>
            <a:br>
              <a:rPr lang="en-IN" sz="1600" dirty="0">
                <a:effectLst/>
                <a:latin typeface="Helvetica Neue" panose="02000503000000020004" pitchFamily="2" charset="0"/>
              </a:rPr>
            </a:br>
            <a:endParaRPr lang="en-IN" sz="16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23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Decision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tree</a:t>
            </a:r>
          </a:p>
        </p:txBody>
      </p:sp>
      <p:pic>
        <p:nvPicPr>
          <p:cNvPr id="6" name="Content Placeholder 5" descr="Screenshot_20240916_200322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810"/>
            <a:ext cx="10515600" cy="4184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Random Forest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Random forest is an ensemble method that builds multiple decision trees on different subsets of the data and averages their results.</a:t>
            </a:r>
          </a:p>
          <a:p>
            <a:r>
              <a:rPr lang="en-US" sz="2400" dirty="0"/>
              <a:t>By introducing randomness (e.g., selecting a random subset of features), random forests reduce overfitting and increase accuracy.</a:t>
            </a:r>
          </a:p>
          <a:p>
            <a:r>
              <a:rPr lang="en-US" sz="2400" dirty="0"/>
              <a:t>They work well for both classification and regression tasks, making them versatile for various applications.</a:t>
            </a:r>
          </a:p>
          <a:p>
            <a:r>
              <a:rPr lang="en-US" sz="2400" dirty="0"/>
              <a:t>Commonly used in finance, healthcare, and retail for tasks like risk assessment and fraud detection.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Random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forest</a:t>
            </a:r>
          </a:p>
        </p:txBody>
      </p:sp>
      <p:pic>
        <p:nvPicPr>
          <p:cNvPr id="6" name="Content Placeholder 5" descr="Screenshot_20240916_200331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465" y="1825625"/>
            <a:ext cx="88252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Gradient Boosting &amp; XGBoost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Gradient boosting builds models sequentially, where each new model corrects errors made by previous models.</a:t>
            </a:r>
          </a:p>
          <a:p>
            <a:r>
              <a:rPr lang="en-US" sz="2400" dirty="0"/>
              <a:t>It’s highly effective for problems where accuracy is critical, such as fraud detection, insurance claims, and predicting defaults.</a:t>
            </a:r>
          </a:p>
          <a:p>
            <a:r>
              <a:rPr lang="en-US" sz="2400" dirty="0"/>
              <a:t>XGBoost is an optimized version of gradient boosting, designed for performance and scalability.</a:t>
            </a:r>
          </a:p>
          <a:p>
            <a:r>
              <a:rPr lang="en-US" sz="2400" dirty="0"/>
              <a:t>Both algorithms are commonly used in machine learning competitions and real-world tasks where accuracy is important.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Gradient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boosting</a:t>
            </a:r>
          </a:p>
        </p:txBody>
      </p:sp>
      <p:pic>
        <p:nvPicPr>
          <p:cNvPr id="6" name="Content Placeholder 5" descr="Screenshot_20240916_200339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4890"/>
            <a:ext cx="10515600" cy="34124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K-Nearest Neighbor (K-NN)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K-NN is a simple and intuitive algorithm that classifies data points based on the majority class of their nearest neighbors in the feature space.</a:t>
            </a:r>
          </a:p>
          <a:p>
            <a:r>
              <a:rPr lang="en-US" sz="2400" dirty="0"/>
              <a:t>It can also be used for regression by averaging the values of the nearest neighbors.</a:t>
            </a:r>
          </a:p>
          <a:p>
            <a:r>
              <a:rPr lang="en-US" sz="2400" dirty="0"/>
              <a:t>The model doesn’t require training; predictions are made based on the data stored during training.</a:t>
            </a:r>
          </a:p>
          <a:p>
            <a:r>
              <a:rPr lang="en-US" sz="2400" dirty="0"/>
              <a:t>However, it can be computationally expensive for large datasets, as it requires calculating the distance for each prediction.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K-NN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for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classification</a:t>
            </a:r>
          </a:p>
        </p:txBody>
      </p:sp>
      <p:pic>
        <p:nvPicPr>
          <p:cNvPr id="6" name="Content Placeholder 5" descr="Screenshot_20240916_200352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405" y="1825625"/>
            <a:ext cx="90773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Multi-layer Perceptron (MLP)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MLP is a type of artificial neural network that contains one or more hidden layers to capture complex patterns in the data.</a:t>
            </a:r>
          </a:p>
          <a:p>
            <a:r>
              <a:rPr lang="en-US" sz="2400" dirty="0"/>
              <a:t>Each layer is fully connected, meaning that each neuron in one layer connects to every neuron in the next layer.</a:t>
            </a:r>
          </a:p>
          <a:p>
            <a:r>
              <a:rPr lang="en-US" sz="2400" dirty="0"/>
              <a:t>MLP is useful for complex, nonlinear relationships in data, such as image recognition or natural language processing.</a:t>
            </a:r>
          </a:p>
          <a:p>
            <a:r>
              <a:rPr lang="en-US" sz="2400" dirty="0"/>
              <a:t>It is a foundational model in deep learning, which powers many modern AI applications.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Multi-layer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perception</a:t>
            </a:r>
          </a:p>
        </p:txBody>
      </p:sp>
      <p:pic>
        <p:nvPicPr>
          <p:cNvPr id="6" name="Content Placeholder 5" descr="Screenshot_20240916_200419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390" y="1825625"/>
            <a:ext cx="91459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Clustering Algorithms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Clustering algorithms group data points into clusters based on their similarity or distance in feature space.</a:t>
            </a:r>
          </a:p>
          <a:p>
            <a:r>
              <a:rPr lang="en-US" sz="2400" dirty="0"/>
              <a:t>Used in applications like customer segmentation, document clustering, and anomaly detection.</a:t>
            </a:r>
          </a:p>
          <a:p>
            <a:r>
              <a:rPr lang="en-US" sz="2400" dirty="0"/>
              <a:t>Clustering is an unsupervised learning technique, meaning it doesn’t require labeled data.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Introduction</a:t>
            </a:r>
            <a:r>
              <a:rPr lang="en-US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to</a:t>
            </a:r>
            <a:r>
              <a:rPr lang="en-US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ML</a:t>
            </a:r>
            <a:r>
              <a:rPr lang="en-US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Algorithms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ym typeface="+mn-ea"/>
              </a:rPr>
              <a:t>Machine Learning (ML) algorithms are key to solving a wide range of business and technical problems.</a:t>
            </a:r>
            <a:endParaRPr lang="en-US" sz="2400" dirty="0"/>
          </a:p>
          <a:p>
            <a:r>
              <a:rPr lang="en-US" sz="2400" dirty="0">
                <a:sym typeface="+mn-ea"/>
              </a:rPr>
              <a:t>This presentation focuses on important ML techniques, including classification, regression, clustering, and recommendation systems.</a:t>
            </a:r>
            <a:endParaRPr lang="en-US" sz="2400" dirty="0"/>
          </a:p>
          <a:p>
            <a:r>
              <a:rPr lang="en-US" sz="2400" dirty="0">
                <a:sym typeface="+mn-ea"/>
              </a:rPr>
              <a:t>Understanding these algorithms allows ML practitioners to choose the right solution for specific problems in different industries.</a:t>
            </a:r>
            <a:endParaRPr lang="en-US" sz="2400" dirty="0"/>
          </a:p>
          <a:p>
            <a:r>
              <a:rPr lang="en-US" sz="2400" dirty="0">
                <a:sym typeface="+mn-ea"/>
              </a:rPr>
              <a:t> The goal is to explore how these algorithms are applied in real-world scenarios.</a:t>
            </a:r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K-Means Clustering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K-means is a popular clustering algorithm that partitions data into K clusters by minimizing the distance between data points and their cluster centroids.</a:t>
            </a:r>
          </a:p>
          <a:p>
            <a:r>
              <a:rPr lang="en-US" sz="2400" dirty="0"/>
              <a:t>The algorithm iterates by updating the centroids and reassigning points to the nearest centroid.</a:t>
            </a:r>
          </a:p>
          <a:p>
            <a:r>
              <a:rPr lang="en-US" sz="2400" dirty="0"/>
              <a:t>While efficient, K-means is sensitive to the initial placement of centroids and may converge to suboptimal solutions.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Time Series Algorithms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Time series algorithms analyze data that evolves over time, capturing patterns such as trends, seasonality, and stationarity.</a:t>
            </a:r>
          </a:p>
          <a:p>
            <a:r>
              <a:rPr lang="en-US" sz="2400" dirty="0"/>
              <a:t> Common algorithms include ARIMA, which uses historical data to predict future values.</a:t>
            </a:r>
          </a:p>
          <a:p>
            <a:r>
              <a:rPr lang="en-US" sz="2400" dirty="0"/>
              <a:t>Time series models are widely used for forecasting in finance, retail, and operations.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ARIMA (Time Series Analysis)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ARIMA (Auto-Regressive Integrated Moving Average) models are used for time series forecasting, combining autoregression, moving averages, and differencing.</a:t>
            </a:r>
          </a:p>
          <a:p>
            <a:r>
              <a:rPr lang="en-US" sz="2400" dirty="0"/>
              <a:t>It’s suitable for data that shows patterns over time, such as sales data, stock prices, and inventory levels.</a:t>
            </a:r>
          </a:p>
          <a:p>
            <a:r>
              <a:rPr lang="en-US" sz="2400" dirty="0"/>
              <a:t>ARIMA assumes that the data is stationary, meaning that its statistical properties do not change over time.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DeepAR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DeepAR is a deep learning-based model that uses recurrent neural networks (RNNs) to model and forecast time series data.</a:t>
            </a:r>
          </a:p>
          <a:p>
            <a:r>
              <a:rPr lang="en-US" sz="2400" dirty="0"/>
              <a:t>It captures complex temporal dependencies, making it suitable for forecasting tasks involving multiple time series.</a:t>
            </a:r>
          </a:p>
          <a:p>
            <a:r>
              <a:rPr lang="en-US" sz="2400" dirty="0"/>
              <a:t>DeepAR is commonly used in large-scale retail, supply chain management, and energy consumption forecasting.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Recommender Systems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Recommender systems predict user preferences and recommend products, movies, or other items based on past behaviors.</a:t>
            </a:r>
          </a:p>
          <a:p>
            <a:r>
              <a:rPr lang="en-US" sz="2400" dirty="0"/>
              <a:t>Collaborative filtering uses user-item interaction data to make recommendations based on similar users’ preferences.</a:t>
            </a:r>
          </a:p>
          <a:p>
            <a:r>
              <a:rPr lang="en-US" sz="2400" dirty="0"/>
              <a:t>Multi-armed bandit models balance exploration (testing new items) and exploitation (recommending known items).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User-item</a:t>
            </a:r>
            <a:r>
              <a:rPr lang="en-US" sz="2665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interaction</a:t>
            </a:r>
            <a:r>
              <a:rPr lang="en-US" sz="2665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matrix for collaborative filtering</a:t>
            </a:r>
          </a:p>
        </p:txBody>
      </p:sp>
      <p:pic>
        <p:nvPicPr>
          <p:cNvPr id="6" name="Content Placeholder 5" descr="Screenshot_20240916_200434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9325"/>
            <a:ext cx="10515600" cy="35636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Computer Vision Algorithms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Computer vision algorithms help computers interpret and understand images and video data.</a:t>
            </a:r>
          </a:p>
          <a:p>
            <a:r>
              <a:rPr lang="en-US" sz="2400" dirty="0"/>
              <a:t>They are used in applications like autonomous vehicles, medical image analysis,and security systems.</a:t>
            </a:r>
          </a:p>
          <a:p>
            <a:r>
              <a:rPr lang="en-US" sz="2400" dirty="0"/>
              <a:t>Key tasks include object detection, facial recognition, and image segmentation.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Convolutional Neural Networks (CNN)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CNNs are specialized for image processing, using convolutional layers to extract spatial features and pooling layers to reduce dimensionality.</a:t>
            </a:r>
          </a:p>
          <a:p>
            <a:r>
              <a:rPr lang="en-US" sz="2400" dirty="0"/>
              <a:t>They are widely used in image classification tasks, such as identifying objects in images or diagnosing medical conditions from scans.</a:t>
            </a:r>
          </a:p>
          <a:p>
            <a:r>
              <a:rPr lang="en-US" sz="2400" dirty="0"/>
              <a:t>CNNs have been successful in applications such as self-driving cars and facial recognition.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CNN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architecture</a:t>
            </a:r>
          </a:p>
        </p:txBody>
      </p:sp>
      <p:pic>
        <p:nvPicPr>
          <p:cNvPr id="6" name="Content Placeholder 5" descr="Screenshot_20240916_200453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7095"/>
            <a:ext cx="10515600" cy="36874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ResNet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ResNet (Residual Networks) introduced the idea of skip connections to solve the vanishing gradient problem in deep networks.</a:t>
            </a:r>
          </a:p>
          <a:p>
            <a:r>
              <a:rPr lang="en-US" sz="2400" dirty="0"/>
              <a:t> It allows for training much deeper networks while maintaining high accuracy.</a:t>
            </a:r>
          </a:p>
          <a:p>
            <a:r>
              <a:rPr lang="en-US" sz="2400" dirty="0"/>
              <a:t>ResNet is a popular architecture in image classification tasks, and it has significantly improved the performance of deep learning models.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How Machines Learn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ML algorithms learn by minimizing an objective function or loss function, aiming to make accurate predictions.</a:t>
            </a:r>
          </a:p>
          <a:p>
            <a:r>
              <a:rPr lang="en-US" sz="2400" dirty="0"/>
              <a:t>For example, in sales forecasting, the model reduces the difference between predicted and actual sales figures.</a:t>
            </a:r>
          </a:p>
          <a:p>
            <a:r>
              <a:rPr lang="en-US" sz="2400" dirty="0"/>
              <a:t>Gradient Descent is a popular optimization technique that updates the model in small steps, aiming to reach the lowest point on the loss curve.</a:t>
            </a:r>
          </a:p>
          <a:p>
            <a:r>
              <a:rPr lang="en-US" sz="2400" dirty="0"/>
              <a:t>Learning rate determines how big each step is in Gradient Descent – too large, and the model might miss the minimum; too small, and learning becomes slow.</a:t>
            </a:r>
          </a:p>
          <a:p>
            <a:pPr marL="0" indent="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ResNet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architecture:</a:t>
            </a:r>
          </a:p>
        </p:txBody>
      </p:sp>
      <p:pic>
        <p:nvPicPr>
          <p:cNvPr id="6" name="Content Placeholder 5" descr="Screenshot_20240916_200501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370"/>
            <a:ext cx="10515600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NLP Algorithms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Natural Language Processing (NLP) focuses on enabling computers to understand and process human language.</a:t>
            </a:r>
          </a:p>
          <a:p>
            <a:r>
              <a:rPr lang="en-US" sz="2400" dirty="0"/>
              <a:t>Applications include text classification, language translation, sentiment analysis, and question answering.</a:t>
            </a:r>
          </a:p>
          <a:p>
            <a:r>
              <a:rPr lang="en-US" sz="2400" dirty="0"/>
              <a:t>Key techniques include word embeddings (representing words as vectors) and transformers (capturing contextual information).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Word2Vec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Word2Vec generates vector representations of words, capturing their semantic meanings and relationships.</a:t>
            </a:r>
          </a:p>
          <a:p>
            <a:r>
              <a:rPr lang="en-US" sz="2400" dirty="0"/>
              <a:t>It is useful for tasks like text classification, entity recognition, and document clustering.</a:t>
            </a:r>
          </a:p>
          <a:p>
            <a:r>
              <a:rPr lang="en-US" sz="2400" dirty="0"/>
              <a:t>The two main techniques used in Word2Vec are Continuous Bag of Words (CBOW) and Skip-gram, each offering different advantages.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BERT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BERT (Bidirectional Encoder Representations from Transformers) is a transformer-based model that creates contextualized word embeddings.</a:t>
            </a:r>
          </a:p>
          <a:p>
            <a:r>
              <a:rPr lang="en-US" sz="2400" dirty="0"/>
              <a:t> It predicts masked words in a sentence, allowing it to understand the meaning of words based on their context.</a:t>
            </a:r>
          </a:p>
          <a:p>
            <a:r>
              <a:rPr lang="en-US" sz="2400" dirty="0"/>
              <a:t>BERT is widely used for tasks like reading comprehension, sentiment analysis, and question answering.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BERT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model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pre-training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:</a:t>
            </a:r>
          </a:p>
        </p:txBody>
      </p:sp>
      <p:pic>
        <p:nvPicPr>
          <p:cNvPr id="6" name="Content Placeholder 5" descr="Screenshot_20240916_200523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675" y="1581150"/>
            <a:ext cx="9908540" cy="45961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Generative AI Algorithms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Generative Adversarial Networks (GANs) are used to generate realistic synthetic data such as images, videos, and audio.</a:t>
            </a:r>
          </a:p>
          <a:p>
            <a:r>
              <a:rPr lang="en-US" sz="2400" dirty="0"/>
              <a:t> GPT models, like GPT-3, are powerful text generation models that predict the next word in a sentence.</a:t>
            </a:r>
          </a:p>
          <a:p>
            <a:r>
              <a:rPr lang="en-US" sz="2400" dirty="0"/>
              <a:t> These models are used in applications such as image synthesis, text completion, and content creation.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GAN Architecture</a:t>
            </a:r>
          </a:p>
        </p:txBody>
      </p:sp>
      <p:pic>
        <p:nvPicPr>
          <p:cNvPr id="6" name="Content Placeholder 5" descr="Screenshot_20240916_200545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10515600" cy="42208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Understanding a wide range of machine learning algorithms is crucial for solving diverse business challenges.</a:t>
            </a:r>
          </a:p>
          <a:p>
            <a:r>
              <a:rPr lang="en-US" sz="2400" dirty="0"/>
              <a:t>Selecting the right algorithm based on the problem type, data characteristics, and computational requirements can optimize performance and outcomes.</a:t>
            </a:r>
          </a:p>
          <a:p>
            <a:r>
              <a:rPr lang="en-US" sz="2400" dirty="0"/>
              <a:t>Machine learning applications span across various industries, including healthcare, finance, retail, and beyond, with the potential to drive significant innovation.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Gradient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descent</a:t>
            </a:r>
          </a:p>
        </p:txBody>
      </p:sp>
      <p:pic>
        <p:nvPicPr>
          <p:cNvPr id="6" name="Content Placeholder 5" descr="Screenshot_20240916_200308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655" y="1825625"/>
            <a:ext cx="93294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Key Considerations for Choosing ML Algorithms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Different types of problems, like classification (categorizing) and regression (predicting numbers), require different algorithms.</a:t>
            </a:r>
          </a:p>
          <a:p>
            <a:r>
              <a:rPr lang="en-US" sz="2400"/>
              <a:t>The size of the dataset and the number of features (variables) also play a big role in choosing the right algorithm.</a:t>
            </a:r>
          </a:p>
          <a:p>
            <a:r>
              <a:rPr lang="en-US" sz="2400"/>
              <a:t>Computational efficiency: Some algorithms require significant resources to run, while others are more lightweight.</a:t>
            </a:r>
          </a:p>
          <a:p>
            <a:r>
              <a:rPr lang="en-US" sz="2400"/>
              <a:t>Interpretability: Simpler algorithms (e.g., decision trees) are easier to explain compared to complex models like neural networks.</a:t>
            </a:r>
          </a:p>
          <a:p>
            <a:r>
              <a:rPr lang="en-US" sz="2400"/>
              <a:t>It’s important to balance algorithm complexity and performance based on the problem requirements.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Classification and Regression Algorithms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Classification problems involve predicting a category or class, such as detecting spam emails or predicting loan approval.</a:t>
            </a:r>
          </a:p>
          <a:p>
            <a:r>
              <a:rPr lang="en-US" sz="2400" dirty="0"/>
              <a:t>Regression problems predict continuous values, such as house prices or customer lifetime value.</a:t>
            </a:r>
          </a:p>
          <a:p>
            <a:r>
              <a:rPr lang="en-US" sz="2400" dirty="0"/>
              <a:t>Both types of problems are foundational to many applications of ML, and understanding when to apply each is crucial.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Linear Regression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Linear regression predicts a continuous value by finding the linear relationship between input variables (features) and the output.</a:t>
            </a:r>
          </a:p>
          <a:p>
            <a:r>
              <a:rPr lang="en-US" sz="2400" dirty="0"/>
              <a:t>It’s simple and interpretable but limited to datasets with a linear relationship.</a:t>
            </a:r>
          </a:p>
          <a:p>
            <a:r>
              <a:rPr lang="en-US" sz="2400" dirty="0"/>
              <a:t>Common applications include predicting sales, housing prices, and inventory demand forecasting.</a:t>
            </a:r>
          </a:p>
          <a:p>
            <a:r>
              <a:rPr lang="en-US" sz="2400" dirty="0"/>
              <a:t>Its assumptions, such as homoscedasticity and no multicollinearity, can limit its use for more complex data.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Logistic Regression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Logistic regression is a classification algorithm used for predicting binary outcomes, such as ‘yes’ or ‘no’ (e.g., will a customer churn?).</a:t>
            </a:r>
          </a:p>
          <a:p>
            <a:r>
              <a:rPr lang="en-US" sz="2400" dirty="0"/>
              <a:t>It models the probability that a given input belongs to a particular category and outputs values between 0 and 1.</a:t>
            </a:r>
          </a:p>
          <a:p>
            <a:r>
              <a:rPr lang="en-US" sz="2400" dirty="0"/>
              <a:t>It’s commonly used in fields like finance (credit scoring), healthcare (disease diagnosis), and marketing (predicting customer responses).</a:t>
            </a:r>
          </a:p>
          <a:p>
            <a:r>
              <a:rPr lang="en-US" sz="2400" dirty="0"/>
              <a:t>Logistic regression provides a decision boundary that separates classes based on probabilities.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Decision Trees</a:t>
            </a: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Decision trees are non-linear models that split data into branches based on feature values, leading to a final decision at the leaf nodes.</a:t>
            </a:r>
          </a:p>
          <a:p>
            <a:r>
              <a:rPr lang="en-US" sz="2400" dirty="0"/>
              <a:t>Each decision node represents a feature, and branches are determined based on thresholds or rules.</a:t>
            </a:r>
          </a:p>
          <a:p>
            <a:r>
              <a:rPr lang="en-US" sz="2400" dirty="0"/>
              <a:t>Decision trees are versatile, handling both categorical and numerical data, and are widely used in classification and regression tasks.</a:t>
            </a:r>
          </a:p>
          <a:p>
            <a:r>
              <a:rPr lang="en-US" sz="2400" dirty="0"/>
              <a:t>A common issue with decision trees is overfitting, where the model becomes too complex and specific to the training data.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1758</Words>
  <Application>Microsoft Macintosh PowerPoint</Application>
  <PresentationFormat>Widescreen</PresentationFormat>
  <Paragraphs>123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Helvetica Neue</vt:lpstr>
      <vt:lpstr>Office Theme</vt:lpstr>
      <vt:lpstr> Exploring Machine Learning Algorithms  </vt:lpstr>
      <vt:lpstr>Introduction to ML Algorithms</vt:lpstr>
      <vt:lpstr>How Machines Learn</vt:lpstr>
      <vt:lpstr>Gradient descent</vt:lpstr>
      <vt:lpstr>Key Considerations for Choosing ML Algorithms</vt:lpstr>
      <vt:lpstr>Classification and Regression Algorithms</vt:lpstr>
      <vt:lpstr> Linear Regression</vt:lpstr>
      <vt:lpstr> Logistic Regression</vt:lpstr>
      <vt:lpstr>Decision Trees</vt:lpstr>
      <vt:lpstr>Decision tree</vt:lpstr>
      <vt:lpstr> Random Forest</vt:lpstr>
      <vt:lpstr>Random forest</vt:lpstr>
      <vt:lpstr>Gradient Boosting &amp; XGBoost</vt:lpstr>
      <vt:lpstr>Gradient boosting</vt:lpstr>
      <vt:lpstr> K-Nearest Neighbor (K-NN)</vt:lpstr>
      <vt:lpstr>K-NN for classification</vt:lpstr>
      <vt:lpstr>Multi-layer Perceptron (MLP)</vt:lpstr>
      <vt:lpstr>Multi-layer perception</vt:lpstr>
      <vt:lpstr>Clustering Algorithms</vt:lpstr>
      <vt:lpstr>K-Means Clustering</vt:lpstr>
      <vt:lpstr>Time Series Algorithms</vt:lpstr>
      <vt:lpstr>ARIMA (Time Series Analysis)</vt:lpstr>
      <vt:lpstr> DeepAR</vt:lpstr>
      <vt:lpstr>Recommender Systems</vt:lpstr>
      <vt:lpstr>User-item interaction matrix for collaborative filtering</vt:lpstr>
      <vt:lpstr>Computer Vision Algorithms</vt:lpstr>
      <vt:lpstr> Convolutional Neural Networks (CNN)</vt:lpstr>
      <vt:lpstr>CNN architecture</vt:lpstr>
      <vt:lpstr>ResNet</vt:lpstr>
      <vt:lpstr>ResNet architecture:</vt:lpstr>
      <vt:lpstr> NLP Algorithms</vt:lpstr>
      <vt:lpstr>Word2Vec</vt:lpstr>
      <vt:lpstr>BERT</vt:lpstr>
      <vt:lpstr>BERT model pre-training:</vt:lpstr>
      <vt:lpstr>Generative AI Algorithms</vt:lpstr>
      <vt:lpstr>GAN Architecture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SIVAKUMAR BN</dc:creator>
  <cp:lastModifiedBy>Microsoft Office User</cp:lastModifiedBy>
  <cp:revision>14</cp:revision>
  <dcterms:created xsi:type="dcterms:W3CDTF">2024-09-16T15:29:00Z</dcterms:created>
  <dcterms:modified xsi:type="dcterms:W3CDTF">2024-09-20T04:51:38Z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CE70D04862FF4299B98E6002907063B5_12</vt:lpwstr>
  </property>
  <property fmtid="{D5CDD505-2E9C-101B-9397-08002B2CF9AE}" pid="3" name="KSOProductBuildVer">
    <vt:lpwstr>1033-12.2.0.18283</vt:lpwstr>
  </property>
</Properties>
</file>